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298" r:id="rId19"/>
    <p:sldId id="277" r:id="rId20"/>
    <p:sldId id="278" r:id="rId21"/>
    <p:sldId id="279" r:id="rId22"/>
    <p:sldId id="280" r:id="rId23"/>
    <p:sldId id="264" r:id="rId24"/>
    <p:sldId id="265" r:id="rId25"/>
    <p:sldId id="266" r:id="rId26"/>
    <p:sldId id="267" r:id="rId27"/>
    <p:sldId id="268" r:id="rId28"/>
    <p:sldId id="281" r:id="rId29"/>
    <p:sldId id="282" r:id="rId30"/>
    <p:sldId id="283" r:id="rId31"/>
    <p:sldId id="285" r:id="rId32"/>
    <p:sldId id="286" r:id="rId33"/>
    <p:sldId id="302" r:id="rId34"/>
    <p:sldId id="287" r:id="rId35"/>
    <p:sldId id="288" r:id="rId36"/>
    <p:sldId id="289" r:id="rId37"/>
    <p:sldId id="284" r:id="rId38"/>
    <p:sldId id="290" r:id="rId39"/>
    <p:sldId id="291" r:id="rId40"/>
    <p:sldId id="292" r:id="rId41"/>
    <p:sldId id="257" r:id="rId42"/>
    <p:sldId id="258" r:id="rId43"/>
    <p:sldId id="259" r:id="rId44"/>
    <p:sldId id="260" r:id="rId45"/>
    <p:sldId id="261" r:id="rId46"/>
    <p:sldId id="262" r:id="rId47"/>
    <p:sldId id="26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pavlovia.org/Username/Task/?fieldName1=value1&amp;FieldName2=value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C03CE6-C618-4A10-8389-EE95D2AE5213}"/>
              </a:ext>
            </a:extLst>
          </p:cNvPr>
          <p:cNvGrpSpPr/>
          <p:nvPr/>
        </p:nvGrpSpPr>
        <p:grpSpPr>
          <a:xfrm>
            <a:off x="1596869" y="1979565"/>
            <a:ext cx="6263569" cy="3093154"/>
            <a:chOff x="1596869" y="1979565"/>
            <a:chExt cx="6263569" cy="3093154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6A789E8-044E-4F91-AFE2-1B790DF9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69" y="1985761"/>
              <a:ext cx="4077269" cy="28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BC820A-388B-45DE-99FB-8296031FAE4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371981"/>
              <a:ext cx="924717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61286-4E9F-4CF4-8CBC-098B39A7AEDE}"/>
                </a:ext>
              </a:extLst>
            </p:cNvPr>
            <p:cNvSpPr txBox="1"/>
            <p:nvPr/>
          </p:nvSpPr>
          <p:spPr>
            <a:xfrm>
              <a:off x="1596869" y="1979565"/>
              <a:ext cx="176863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Trying to locate where an error might be happening online?</a:t>
              </a:r>
            </a:p>
            <a:p>
              <a:pPr algn="ctr"/>
              <a:endParaRPr lang="en-US" sz="1500" i="1" dirty="0">
                <a:latin typeface="Arvo" panose="02000000000000000000" pitchFamily="2" charset="0"/>
              </a:endParaRPr>
            </a:p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Open developer tools, click on the error and look for the name of the Routine the error occurs 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2B127A0-5937-48A7-8EB5-DD79C389C1EC}"/>
              </a:ext>
            </a:extLst>
          </p:cNvPr>
          <p:cNvGrpSpPr/>
          <p:nvPr/>
        </p:nvGrpSpPr>
        <p:grpSpPr>
          <a:xfrm>
            <a:off x="74814" y="0"/>
            <a:ext cx="11531659" cy="6949440"/>
            <a:chOff x="74814" y="0"/>
            <a:chExt cx="11531659" cy="6949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86453-1D1C-4A06-AF22-32F904CD4A0F}"/>
                </a:ext>
              </a:extLst>
            </p:cNvPr>
            <p:cNvGrpSpPr/>
            <p:nvPr/>
          </p:nvGrpSpPr>
          <p:grpSpPr>
            <a:xfrm>
              <a:off x="74814" y="0"/>
              <a:ext cx="11531659" cy="6949440"/>
              <a:chOff x="74814" y="0"/>
              <a:chExt cx="11531659" cy="6949440"/>
            </a:xfrm>
          </p:grpSpPr>
          <p:pic>
            <p:nvPicPr>
              <p:cNvPr id="4" name="Picture 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278258F-743C-4198-8C5D-0D3FDF25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075" y="0"/>
                <a:ext cx="4259398" cy="6842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347F112-C9BB-460F-8AC9-CA904205267D}"/>
                  </a:ext>
                </a:extLst>
              </p:cNvPr>
              <p:cNvSpPr/>
              <p:nvPr/>
            </p:nvSpPr>
            <p:spPr>
              <a:xfrm>
                <a:off x="74814" y="0"/>
                <a:ext cx="6259484" cy="6949440"/>
              </a:xfrm>
              <a:prstGeom prst="wedgeRoundRectCallout">
                <a:avLst>
                  <a:gd name="adj1" fmla="val 73492"/>
                  <a:gd name="adj2" fmla="val -29716"/>
                  <a:gd name="adj3" fmla="val 16667"/>
                </a:avLst>
              </a:prstGeom>
              <a:solidFill>
                <a:srgbClr val="D9D9D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F4DB364-3F46-4975-A86E-78BE19559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06" y="1352486"/>
                <a:ext cx="2842552" cy="10007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1C52CDB-6B1E-457A-8FB7-EB2B054ED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360" y="2555988"/>
                <a:ext cx="2261640" cy="20616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BFE06B78-0CE2-4D4C-93DA-2B430FC35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50" y="4538850"/>
                <a:ext cx="1582567" cy="19204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55362-E657-43E1-80C4-CC758E853E86}"/>
                  </a:ext>
                </a:extLst>
              </p:cNvPr>
              <p:cNvSpPr txBox="1"/>
              <p:nvPr/>
            </p:nvSpPr>
            <p:spPr>
              <a:xfrm>
                <a:off x="3047308" y="1591244"/>
                <a:ext cx="4134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Check the underlying files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/gitlab.p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8E853A-C94A-47B8-8A25-0DFFD45477D3}"/>
                  </a:ext>
                </a:extLst>
              </p:cNvPr>
              <p:cNvSpPr txBox="1"/>
              <p:nvPr/>
            </p:nvSpPr>
            <p:spPr>
              <a:xfrm>
                <a:off x="155864" y="3002045"/>
                <a:ext cx="361286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Set the project status and data storage settings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AA0E6-EB5D-4DD7-8D2D-AC28F778FA1F}"/>
                  </a:ext>
                </a:extLst>
              </p:cNvPr>
              <p:cNvSpPr txBox="1"/>
              <p:nvPr/>
            </p:nvSpPr>
            <p:spPr>
              <a:xfrm>
                <a:off x="2177845" y="5237449"/>
                <a:ext cx="6097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Run the study: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/run.p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6ED0A8-790D-41EA-969B-72997E4F5E5F}"/>
                  </a:ext>
                </a:extLst>
              </p:cNvPr>
              <p:cNvSpPr txBox="1"/>
              <p:nvPr/>
            </p:nvSpPr>
            <p:spPr>
              <a:xfrm>
                <a:off x="155864" y="323920"/>
                <a:ext cx="60973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Arvo" panose="02000000000000000000" pitchFamily="2" charset="0"/>
                  </a:rPr>
                  <a:t>Side tip: to quickly navigate between different aspects of your project…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F13A8D-9FDE-46BA-A8A5-6416282C6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"/>
            <a:stretch/>
          </p:blipFill>
          <p:spPr>
            <a:xfrm>
              <a:off x="6751323" y="0"/>
              <a:ext cx="1026625" cy="89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13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76895-3450-44BB-BF8D-3A59D37BD8D3}"/>
              </a:ext>
            </a:extLst>
          </p:cNvPr>
          <p:cNvGrpSpPr/>
          <p:nvPr/>
        </p:nvGrpSpPr>
        <p:grpSpPr>
          <a:xfrm>
            <a:off x="2651148" y="1516764"/>
            <a:ext cx="8364633" cy="2631490"/>
            <a:chOff x="2651148" y="1516764"/>
            <a:chExt cx="8364633" cy="2631490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9CE6B77-9679-46EF-8D9D-D7AF2E1DA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0" b="50000"/>
            <a:stretch/>
          </p:blipFill>
          <p:spPr>
            <a:xfrm>
              <a:off x="2651148" y="1619093"/>
              <a:ext cx="6299382" cy="2529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CC406D-AB0C-4A7A-A3B9-B5A03228B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576" y="2196883"/>
              <a:ext cx="234422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69D34-AC76-4166-80A7-15333964A825}"/>
                </a:ext>
              </a:extLst>
            </p:cNvPr>
            <p:cNvSpPr txBox="1"/>
            <p:nvPr/>
          </p:nvSpPr>
          <p:spPr>
            <a:xfrm>
              <a:off x="9247149" y="1516764"/>
              <a:ext cx="1768632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If Code Type is “JS” Builder might not automatically define your variable for you (because it is expecting you to write JS). This would create a </a:t>
              </a:r>
              <a:r>
                <a:rPr lang="en-US" sz="1500" i="1" dirty="0">
                  <a:solidFill>
                    <a:srgbClr val="02A9EA"/>
                  </a:solidFill>
                  <a:latin typeface="Arvo" panose="02000000000000000000" pitchFamily="2" charset="0"/>
                </a:rPr>
                <a:t>semantic error</a:t>
              </a:r>
              <a:r>
                <a:rPr lang="en-US" sz="1500" i="1" dirty="0">
                  <a:latin typeface="Arvo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BF740-4F20-4085-ACEA-7B51E2FE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985496"/>
            <a:ext cx="7106642" cy="488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40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016D3F-CAF7-40A7-B5A3-9BCA270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61" y="2350041"/>
            <a:ext cx="6115904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4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1472D-54DF-4A4A-BCBB-47505BE82D28}"/>
              </a:ext>
            </a:extLst>
          </p:cNvPr>
          <p:cNvGrpSpPr/>
          <p:nvPr/>
        </p:nvGrpSpPr>
        <p:grpSpPr>
          <a:xfrm>
            <a:off x="487194" y="267707"/>
            <a:ext cx="11217612" cy="6058425"/>
            <a:chOff x="487194" y="267707"/>
            <a:chExt cx="11217612" cy="605842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0959E41-8390-4164-AA7F-85FA915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94" y="267707"/>
              <a:ext cx="11217612" cy="6058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D5FDC67-28F5-42F5-9761-A9CD3B6F0BDF}"/>
                </a:ext>
              </a:extLst>
            </p:cNvPr>
            <p:cNvSpPr/>
            <p:nvPr/>
          </p:nvSpPr>
          <p:spPr>
            <a:xfrm>
              <a:off x="2960716" y="813539"/>
              <a:ext cx="8056418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D9EAE-EB2A-4710-A45A-B76E56F4703D}"/>
                </a:ext>
              </a:extLst>
            </p:cNvPr>
            <p:cNvSpPr txBox="1"/>
            <p:nvPr/>
          </p:nvSpPr>
          <p:spPr>
            <a:xfrm>
              <a:off x="3027217" y="941585"/>
              <a:ext cx="792341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https://run.pavlovia.org/Username/Task/</a:t>
              </a:r>
              <a:r>
                <a:rPr lang="en-US" sz="1400" i="1" dirty="0">
                  <a:highlight>
                    <a:srgbClr val="00FF00"/>
                  </a:highlight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?fieldName1=value1&amp;FieldName2=value2</a:t>
              </a:r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r>
                <a:rPr lang="en-US" sz="1400" i="1" dirty="0">
                  <a:latin typeface="Arvo" panose="02000000000000000000" pitchFamily="2" charset="0"/>
                </a:rPr>
                <a:t>and so on…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4BD3A6-6AA5-4897-9919-8B3F11FAC0E5}"/>
                </a:ext>
              </a:extLst>
            </p:cNvPr>
            <p:cNvSpPr txBox="1"/>
            <p:nvPr/>
          </p:nvSpPr>
          <p:spPr>
            <a:xfrm>
              <a:off x="1816331" y="3928625"/>
              <a:ext cx="17498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Fields are then autocompleted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58E204-FCF1-4FE0-896A-FCC56E94D11B}"/>
                </a:ext>
              </a:extLst>
            </p:cNvPr>
            <p:cNvCxnSpPr>
              <a:cxnSpLocks/>
            </p:cNvCxnSpPr>
            <p:nvPr/>
          </p:nvCxnSpPr>
          <p:spPr>
            <a:xfrm>
              <a:off x="3458095" y="4315863"/>
              <a:ext cx="1529541" cy="92115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26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04ED54-1146-4B5B-96A9-BB5497C9284F}"/>
              </a:ext>
            </a:extLst>
          </p:cNvPr>
          <p:cNvGrpSpPr/>
          <p:nvPr/>
        </p:nvGrpSpPr>
        <p:grpSpPr>
          <a:xfrm>
            <a:off x="1950720" y="659798"/>
            <a:ext cx="8826942" cy="5693311"/>
            <a:chOff x="1950720" y="659798"/>
            <a:chExt cx="8826942" cy="5693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FE19D8-4A42-4921-80DA-BA10365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720" y="659798"/>
              <a:ext cx="8826942" cy="56933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5A4280A-8C3D-4991-96D4-CB5F96FEE7F7}"/>
                </a:ext>
              </a:extLst>
            </p:cNvPr>
            <p:cNvSpPr/>
            <p:nvPr/>
          </p:nvSpPr>
          <p:spPr>
            <a:xfrm>
              <a:off x="6915352" y="3871699"/>
              <a:ext cx="3742574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5E644-E2F7-41FB-A895-E44D51A12427}"/>
                </a:ext>
              </a:extLst>
            </p:cNvPr>
            <p:cNvSpPr txBox="1"/>
            <p:nvPr/>
          </p:nvSpPr>
          <p:spPr>
            <a:xfrm>
              <a:off x="7322141" y="3999745"/>
              <a:ext cx="29289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You could enter participants who completed this study in a different group…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70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6DB77-67F1-4760-BBF6-1DE19E6A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28" y="2021872"/>
            <a:ext cx="4747671" cy="191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94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26603AB-E2FB-4E62-9C50-2D0ABFC4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902" y="2444153"/>
            <a:ext cx="1817647" cy="18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747721"/>
              </p:ext>
            </p:extLst>
          </p:nvPr>
        </p:nvGraphicFramePr>
        <p:xfrm>
          <a:off x="1098475" y="-109399"/>
          <a:ext cx="9133840" cy="731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76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098578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312895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  <a:gridCol w="1583166">
                  <a:extLst>
                    <a:ext uri="{9D8B030D-6E8A-4147-A177-3AD203B41FA5}">
                      <a16:colId xmlns:a16="http://schemas.microsoft.com/office/drawing/2014/main" val="628145504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3868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The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environment and Gitlab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(what’s “under the hood” of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)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Introductions</a:t>
                      </a:r>
                    </a:p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Builder refresher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7229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Parallel Session intro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843638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67833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builder with code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Builder concepts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Pure Python</a:t>
                      </a:r>
                    </a:p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From strings to  classes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112683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online: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General purpose programming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Adding feedback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40469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Making the most of mouse inputs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CD0DDE-A7F3-4436-BCA7-E97C186B8552}"/>
              </a:ext>
            </a:extLst>
          </p:cNvPr>
          <p:cNvGrpSpPr/>
          <p:nvPr/>
        </p:nvGrpSpPr>
        <p:grpSpPr>
          <a:xfrm>
            <a:off x="2599018" y="854376"/>
            <a:ext cx="5325384" cy="5105045"/>
            <a:chOff x="2599018" y="854376"/>
            <a:chExt cx="5325384" cy="510504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4216" y="1636606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4398975" y="4929946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018" y="3048421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629" y="1087324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9" t="19262" r="16778" b="25882"/>
            <a:stretch/>
          </p:blipFill>
          <p:spPr>
            <a:xfrm>
              <a:off x="5138961" y="854376"/>
              <a:ext cx="1077698" cy="99815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142" y="2629210"/>
              <a:ext cx="1910413" cy="1910413"/>
            </a:xfrm>
            <a:prstGeom prst="rect">
              <a:avLst/>
            </a:prstGeom>
          </p:spPr>
        </p:pic>
        <p:pic>
          <p:nvPicPr>
            <p:cNvPr id="4" name="Picture 3" descr="A person with long hair&#10;&#10;Description automatically generated with medium confidence">
              <a:extLst>
                <a:ext uri="{FF2B5EF4-FFF2-40B4-BE49-F238E27FC236}">
                  <a16:creationId xmlns:a16="http://schemas.microsoft.com/office/drawing/2014/main" id="{0AA0CCF8-75D1-42E5-B659-20075562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52" y="1529712"/>
              <a:ext cx="1152598" cy="11525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32A1E295-046F-42C6-8A9A-15FBF7781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8" b="15490"/>
            <a:stretch/>
          </p:blipFill>
          <p:spPr>
            <a:xfrm>
              <a:off x="6866847" y="3687430"/>
              <a:ext cx="1038778" cy="11261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2AF7512C-430C-4211-9C63-3BD7D82B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071" y="2553458"/>
              <a:ext cx="1076331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0EB6F134-6987-469E-AA12-BB75FAD1A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74" y="4653535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 descr="A picture containing clothing, person, posing&#10;&#10;Description automatically generated">
              <a:extLst>
                <a:ext uri="{FF2B5EF4-FFF2-40B4-BE49-F238E27FC236}">
                  <a16:creationId xmlns:a16="http://schemas.microsoft.com/office/drawing/2014/main" id="{A44355F9-6D88-41AB-90D6-C6D773B7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0" y="4237763"/>
              <a:ext cx="1029475" cy="12174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3011279" y="2443201"/>
            <a:ext cx="7387779" cy="1971597"/>
            <a:chOff x="3417805" y="2018854"/>
            <a:chExt cx="6156653" cy="1971597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3417805" y="3651897"/>
              <a:ext cx="61566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Text  in block_intro to be “$blockMsg”  and “set every repeat”.  </a:t>
              </a:r>
            </a:p>
          </p:txBody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17C385C-CDE7-4C93-8397-CBE28A80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776369"/>
              </p:ext>
            </p:extLst>
          </p:nvPr>
        </p:nvGraphicFramePr>
        <p:xfrm>
          <a:off x="2249279" y="4482894"/>
          <a:ext cx="861807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9036">
                  <a:extLst>
                    <a:ext uri="{9D8B030D-6E8A-4147-A177-3AD203B41FA5}">
                      <a16:colId xmlns:a16="http://schemas.microsoft.com/office/drawing/2014/main" val="65767272"/>
                    </a:ext>
                  </a:extLst>
                </a:gridCol>
                <a:gridCol w="4309036">
                  <a:extLst>
                    <a:ext uri="{9D8B030D-6E8A-4147-A177-3AD203B41FA5}">
                      <a16:colId xmlns:a16="http://schemas.microsoft.com/office/drawing/2014/main" val="64254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thisCond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blockMsg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Cond1.xlsx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1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490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Cond2.xlsx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2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4524661"/>
                  </a:ext>
                </a:extLst>
              </a:tr>
            </a:tbl>
          </a:graphicData>
        </a:graphic>
      </p:graphicFrame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2CA812-5B86-4964-A091-E564A33C3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452286"/>
            <a:ext cx="1015506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42B548-BC1E-48EA-8871-2AF66885A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66878"/>
              </p:ext>
            </p:extLst>
          </p:nvPr>
        </p:nvGraphicFramePr>
        <p:xfrm>
          <a:off x="7004797" y="3030427"/>
          <a:ext cx="4152900" cy="2042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1267973419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303805029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4196723183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number1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number2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corrAns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04848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left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356293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44649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24287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717629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9717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77319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right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758965"/>
                  </a:ext>
                </a:extLst>
              </a:tr>
            </a:tbl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B70A396-2697-4183-B7FC-8AA3E110C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7003" r="7457" b="17305"/>
          <a:stretch/>
        </p:blipFill>
        <p:spPr>
          <a:xfrm>
            <a:off x="1497105" y="3030427"/>
            <a:ext cx="4598895" cy="23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1155</Words>
  <Application>Microsoft Office PowerPoint</Application>
  <PresentationFormat>Widescreen</PresentationFormat>
  <Paragraphs>202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447975512226</cp:lastModifiedBy>
  <cp:revision>19</cp:revision>
  <dcterms:created xsi:type="dcterms:W3CDTF">2021-08-11T21:23:04Z</dcterms:created>
  <dcterms:modified xsi:type="dcterms:W3CDTF">2022-01-19T10:50:34Z</dcterms:modified>
</cp:coreProperties>
</file>